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9" r:id="rId4"/>
    <p:sldId id="261" r:id="rId5"/>
    <p:sldId id="282" r:id="rId6"/>
    <p:sldId id="270" r:id="rId7"/>
    <p:sldId id="271" r:id="rId8"/>
    <p:sldId id="274" r:id="rId9"/>
    <p:sldId id="278" r:id="rId10"/>
    <p:sldId id="265" r:id="rId11"/>
    <p:sldId id="268" r:id="rId12"/>
    <p:sldId id="263" r:id="rId13"/>
    <p:sldId id="262" r:id="rId14"/>
    <p:sldId id="280" r:id="rId15"/>
    <p:sldId id="272" r:id="rId16"/>
    <p:sldId id="275" r:id="rId17"/>
    <p:sldId id="281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A75"/>
    <a:srgbClr val="70AD47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D0AE5-1543-4416-9947-3B78D842DF6B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B493-70B0-4B60-AA6D-DADC1BC4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4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my name is Rupesh,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doing my integrated masters in physics from university of </a:t>
            </a:r>
            <a:r>
              <a:rPr lang="en-US" baseline="0" dirty="0" err="1" smtClean="0"/>
              <a:t>hyderabad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02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instruments 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fundamentaly</a:t>
            </a:r>
            <a:r>
              <a:rPr lang="en-US" baseline="0" dirty="0" smtClean="0"/>
              <a:t> different from hardware based instrumentation like oscilloscopes, signal generators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since they capitalize on the computational power of a computer to perform the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Hence we have</a:t>
            </a:r>
            <a:r>
              <a:rPr lang="en-US" baseline="0" dirty="0" smtClean="0"/>
              <a:t> to come up with some system to </a:t>
            </a:r>
            <a:r>
              <a:rPr lang="en-US" baseline="0" dirty="0" err="1" smtClean="0"/>
              <a:t>differenciate</a:t>
            </a:r>
            <a:r>
              <a:rPr lang="en-US" baseline="0" dirty="0" smtClean="0"/>
              <a:t> the noise from the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6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brings us to the idea of using digital filters</a:t>
            </a:r>
            <a:r>
              <a:rPr lang="en-US" baseline="0" dirty="0" smtClean="0"/>
              <a:t> for signal processing. Temperature drift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0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signals of different 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9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plot in white </a:t>
            </a:r>
            <a:r>
              <a:rPr lang="en-US" dirty="0" err="1" smtClean="0"/>
              <a:t>colour</a:t>
            </a:r>
            <a:r>
              <a:rPr lang="en-US" dirty="0" smtClean="0"/>
              <a:t> is the input and the plot in red one is the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5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with multiplication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8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implementation of this idea was done at </a:t>
            </a:r>
            <a:r>
              <a:rPr lang="en-US" dirty="0" err="1" smtClean="0"/>
              <a:t>iuac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0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3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4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3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9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2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2A818-1029-40CE-81A9-29DB99FFA351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280.png"/><Relationship Id="rId10" Type="http://schemas.openxmlformats.org/officeDocument/2006/relationships/image" Target="../media/image22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hinst.com/americas/resources/principles-lock-detec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0868" y="983409"/>
            <a:ext cx="9144000" cy="244982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82A75"/>
                </a:solidFill>
              </a:rPr>
              <a:t>Virtual digital  signal processing  using LabVIEW </a:t>
            </a:r>
            <a:endParaRPr lang="en-US" dirty="0">
              <a:solidFill>
                <a:srgbClr val="082A7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0868" y="4294571"/>
            <a:ext cx="9144000" cy="142474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Project Report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R </a:t>
            </a:r>
            <a:r>
              <a:rPr lang="en-US" b="1" dirty="0">
                <a:solidFill>
                  <a:schemeClr val="tx2"/>
                </a:solidFill>
              </a:rPr>
              <a:t>K Rupesh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Mentors – Dr Joby Antony &amp; Rajesh Nirdoshi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0868" y="3256526"/>
            <a:ext cx="9144000" cy="5463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2"/>
                </a:solidFill>
              </a:rPr>
              <a:t>With signal processing applications  for ac susceptibility measurements</a:t>
            </a:r>
          </a:p>
        </p:txBody>
      </p:sp>
    </p:spTree>
    <p:extLst>
      <p:ext uri="{BB962C8B-B14F-4D97-AF65-F5344CB8AC3E}">
        <p14:creationId xmlns:p14="http://schemas.microsoft.com/office/powerpoint/2010/main" val="302012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Principle of Phase Sensitive </a:t>
            </a:r>
            <a:r>
              <a:rPr lang="en-US" b="1" dirty="0">
                <a:solidFill>
                  <a:srgbClr val="082A75"/>
                </a:solidFill>
              </a:rPr>
              <a:t>D</a:t>
            </a:r>
            <a:r>
              <a:rPr lang="en-US" b="1" dirty="0" smtClean="0">
                <a:solidFill>
                  <a:srgbClr val="082A75"/>
                </a:solidFill>
              </a:rPr>
              <a:t>etection</a:t>
            </a:r>
            <a:endParaRPr lang="en-US" b="1" dirty="0">
              <a:solidFill>
                <a:srgbClr val="082A75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17750" y="1973134"/>
            <a:ext cx="9804766" cy="3554082"/>
            <a:chOff x="1017750" y="1984076"/>
            <a:chExt cx="9804766" cy="3554082"/>
          </a:xfrm>
        </p:grpSpPr>
        <p:pic>
          <p:nvPicPr>
            <p:cNvPr id="15" name="Content Placeholder 5"/>
            <p:cNvPicPr>
              <a:picLocks noChangeAspect="1"/>
            </p:cNvPicPr>
            <p:nvPr/>
          </p:nvPicPr>
          <p:blipFill rotWithShape="1">
            <a:blip r:embed="rId2"/>
            <a:srcRect b="32345"/>
            <a:stretch/>
          </p:blipFill>
          <p:spPr>
            <a:xfrm>
              <a:off x="1017750" y="2561724"/>
              <a:ext cx="9804766" cy="297643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093316" y="1984076"/>
              <a:ext cx="9397083" cy="3224353"/>
              <a:chOff x="1093316" y="1984076"/>
              <a:chExt cx="9397083" cy="3224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849801" y="4839097"/>
                    <a:ext cx="24923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801" y="4839097"/>
                    <a:ext cx="2492397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93316" y="2631929"/>
                    <a:ext cx="24923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316" y="2631929"/>
                    <a:ext cx="2492397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175185" y="1984076"/>
                    <a:ext cx="3489896" cy="6478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5185" y="1984076"/>
                    <a:ext cx="3489896" cy="6478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6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988060" y="2536166"/>
                    <a:ext cx="25023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𝑪𝒐𝒔</m:t>
                          </m:r>
                          <m:r>
                            <a:rPr 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⁡(∅)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8060" y="2536166"/>
                    <a:ext cx="2502339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TextBox 2"/>
          <p:cNvSpPr txBox="1"/>
          <p:nvPr/>
        </p:nvSpPr>
        <p:spPr>
          <a:xfrm>
            <a:off x="2099388" y="5579706"/>
            <a:ext cx="73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Real Part</a:t>
            </a:r>
            <a:endParaRPr lang="en-US" sz="4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0179471" y="1029497"/>
            <a:ext cx="2048434" cy="1975275"/>
            <a:chOff x="10179471" y="1029497"/>
            <a:chExt cx="2048434" cy="1975275"/>
          </a:xfrm>
        </p:grpSpPr>
        <p:grpSp>
          <p:nvGrpSpPr>
            <p:cNvPr id="6" name="Group 5"/>
            <p:cNvGrpSpPr/>
            <p:nvPr/>
          </p:nvGrpSpPr>
          <p:grpSpPr>
            <a:xfrm>
              <a:off x="10179471" y="1029497"/>
              <a:ext cx="2048434" cy="1975275"/>
              <a:chOff x="10134195" y="3835263"/>
              <a:chExt cx="2048434" cy="197527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195" y="3835263"/>
                <a:ext cx="2048434" cy="19752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0859153" y="5348873"/>
                    <a:ext cx="3623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9153" y="5348873"/>
                    <a:ext cx="362338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085" r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Straight Arrow Connector 20"/>
            <p:cNvCxnSpPr>
              <a:stCxn id="19" idx="3"/>
            </p:cNvCxnSpPr>
            <p:nvPr/>
          </p:nvCxnSpPr>
          <p:spPr>
            <a:xfrm flipV="1">
              <a:off x="11266767" y="2772965"/>
              <a:ext cx="344388" cy="97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1"/>
            </p:cNvCxnSpPr>
            <p:nvPr/>
          </p:nvCxnSpPr>
          <p:spPr>
            <a:xfrm flipH="1" flipV="1">
              <a:off x="10490400" y="2772965"/>
              <a:ext cx="414029" cy="97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85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Principle of Phase Sensitive </a:t>
            </a:r>
            <a:r>
              <a:rPr lang="en-US" b="1" dirty="0">
                <a:solidFill>
                  <a:srgbClr val="082A75"/>
                </a:solidFill>
              </a:rPr>
              <a:t>D</a:t>
            </a:r>
            <a:r>
              <a:rPr lang="en-US" b="1" dirty="0" smtClean="0">
                <a:solidFill>
                  <a:srgbClr val="082A75"/>
                </a:solidFill>
              </a:rPr>
              <a:t>etection</a:t>
            </a:r>
            <a:endParaRPr lang="en-US" b="1" dirty="0">
              <a:solidFill>
                <a:srgbClr val="082A7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9388" y="5584813"/>
            <a:ext cx="73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Quadrature Part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17750" y="1984076"/>
            <a:ext cx="9804766" cy="3554082"/>
            <a:chOff x="1017750" y="1984076"/>
            <a:chExt cx="9804766" cy="3554082"/>
          </a:xfrm>
        </p:grpSpPr>
        <p:grpSp>
          <p:nvGrpSpPr>
            <p:cNvPr id="16" name="Group 15"/>
            <p:cNvGrpSpPr/>
            <p:nvPr/>
          </p:nvGrpSpPr>
          <p:grpSpPr>
            <a:xfrm>
              <a:off x="1017750" y="1984076"/>
              <a:ext cx="9804766" cy="3554082"/>
              <a:chOff x="1017750" y="1984076"/>
              <a:chExt cx="9804766" cy="3554082"/>
            </a:xfrm>
          </p:grpSpPr>
          <p:pic>
            <p:nvPicPr>
              <p:cNvPr id="15" name="Content Placeholder 5"/>
              <p:cNvPicPr>
                <a:picLocks noChangeAspect="1"/>
              </p:cNvPicPr>
              <p:nvPr/>
            </p:nvPicPr>
            <p:blipFill rotWithShape="1">
              <a:blip r:embed="rId2"/>
              <a:srcRect b="32345"/>
              <a:stretch/>
            </p:blipFill>
            <p:spPr>
              <a:xfrm>
                <a:off x="1017750" y="2561724"/>
                <a:ext cx="9804766" cy="2976434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093316" y="1984076"/>
                <a:ext cx="9396681" cy="3224353"/>
                <a:chOff x="1093316" y="1984076"/>
                <a:chExt cx="9396681" cy="32243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4849801" y="4839097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49801" y="4839097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1093316" y="2631929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3316" y="2631929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175185" y="1984076"/>
                      <a:ext cx="3489896" cy="647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5185" y="1984076"/>
                      <a:ext cx="3489896" cy="6478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56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7997600" y="2494442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  <m:t>𝑺𝒊𝒏</m:t>
                            </m:r>
                            <m:r>
                              <a:rPr lang="en-US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  <m:t>(∅)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rgbClr val="70AD47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7600" y="2494442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" name="TextBox 2"/>
            <p:cNvSpPr txBox="1"/>
            <p:nvPr/>
          </p:nvSpPr>
          <p:spPr>
            <a:xfrm>
              <a:off x="9204823" y="2843343"/>
              <a:ext cx="34505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AD47"/>
                  </a:solidFill>
                </a:rPr>
                <a:t>Y</a:t>
              </a:r>
              <a:endParaRPr lang="en-US" sz="24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73865" y="1027906"/>
            <a:ext cx="2048434" cy="1975275"/>
            <a:chOff x="9798299" y="3609538"/>
            <a:chExt cx="2048434" cy="19752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299" y="3609538"/>
              <a:ext cx="2048434" cy="19752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798299" y="4409849"/>
              <a:ext cx="345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AD47"/>
                  </a:solidFill>
                </a:rPr>
                <a:t>Y</a:t>
              </a:r>
              <a:endParaRPr lang="en-US" sz="2400" dirty="0">
                <a:solidFill>
                  <a:srgbClr val="70AD47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9969519" y="4380589"/>
              <a:ext cx="2" cy="11986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9969519" y="4839097"/>
              <a:ext cx="1308" cy="31055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51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08" y="36528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82A75"/>
                </a:solidFill>
              </a:rPr>
              <a:t>Principle of </a:t>
            </a:r>
            <a:r>
              <a:rPr lang="en-US" b="1" dirty="0" smtClean="0">
                <a:solidFill>
                  <a:srgbClr val="082A75"/>
                </a:solidFill>
              </a:rPr>
              <a:t>Dual Phase Lock-in </a:t>
            </a:r>
            <a:r>
              <a:rPr lang="en-US" b="1" dirty="0">
                <a:solidFill>
                  <a:srgbClr val="082A75"/>
                </a:solidFill>
              </a:rPr>
              <a:t>Amplifier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0300" y="1575729"/>
            <a:ext cx="9220102" cy="4568409"/>
            <a:chOff x="1826220" y="1737946"/>
            <a:chExt cx="9220102" cy="4568409"/>
          </a:xfrm>
        </p:grpSpPr>
        <p:grpSp>
          <p:nvGrpSpPr>
            <p:cNvPr id="7" name="Group 6"/>
            <p:cNvGrpSpPr/>
            <p:nvPr/>
          </p:nvGrpSpPr>
          <p:grpSpPr>
            <a:xfrm>
              <a:off x="1826220" y="1737946"/>
              <a:ext cx="8137289" cy="4568409"/>
              <a:chOff x="1826220" y="1755199"/>
              <a:chExt cx="8137289" cy="456840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826220" y="1755199"/>
                <a:ext cx="8137289" cy="4568409"/>
                <a:chOff x="1826220" y="1755199"/>
                <a:chExt cx="8137289" cy="456840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826220" y="1755199"/>
                  <a:ext cx="8137289" cy="4084884"/>
                  <a:chOff x="1092975" y="1551304"/>
                  <a:chExt cx="9804766" cy="511094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1092975" y="1551304"/>
                    <a:ext cx="9804766" cy="5110943"/>
                    <a:chOff x="1093316" y="1956745"/>
                    <a:chExt cx="9804766" cy="511094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93316" y="2561724"/>
                      <a:ext cx="9804766" cy="450596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1093316" y="1956745"/>
                      <a:ext cx="9397083" cy="2793708"/>
                      <a:chOff x="1093316" y="1956745"/>
                      <a:chExt cx="9397083" cy="279370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" name="TextBox 8"/>
                          <p:cNvSpPr txBox="1"/>
                          <p:nvPr/>
                        </p:nvSpPr>
                        <p:spPr>
                          <a:xfrm>
                            <a:off x="6010081" y="4288351"/>
                            <a:ext cx="1250058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" name="TextBox 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010081" y="4288351"/>
                            <a:ext cx="1250058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r="-4118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" name="TextBox 9"/>
                          <p:cNvSpPr txBox="1"/>
                          <p:nvPr/>
                        </p:nvSpPr>
                        <p:spPr>
                          <a:xfrm>
                            <a:off x="1093316" y="2561724"/>
                            <a:ext cx="2492397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" name="TextBox 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3316" y="2561724"/>
                            <a:ext cx="2492397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b="-131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4285599" y="1956745"/>
                            <a:ext cx="3421486" cy="80073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+∅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85599" y="1956745"/>
                            <a:ext cx="3421486" cy="800737"/>
                          </a:xfrm>
                          <a:prstGeom prst="rect">
                            <a:avLst/>
                          </a:prstGeom>
                          <a:blipFill rotWithShape="0">
                            <a:blip r:embed="rId5"/>
                            <a:stretch>
                              <a:fillRect b="-761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" name="TextBox 11"/>
                          <p:cNvSpPr txBox="1"/>
                          <p:nvPr/>
                        </p:nvSpPr>
                        <p:spPr>
                          <a:xfrm>
                            <a:off x="7987728" y="2512942"/>
                            <a:ext cx="2502671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" name="TextBox 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987728" y="2512942"/>
                            <a:ext cx="2502671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b="-131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/>
                      <p:cNvSpPr txBox="1"/>
                      <p:nvPr/>
                    </p:nvSpPr>
                    <p:spPr>
                      <a:xfrm>
                        <a:off x="6035619" y="4717836"/>
                        <a:ext cx="1224180" cy="46210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rgbClr val="FF0000"/>
                            </a:solidFill>
                          </a:rPr>
                          <a:t>S</a:t>
                        </a:r>
                        <a14:m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35619" y="4717836"/>
                        <a:ext cx="1224180" cy="46210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4790"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475598" y="5683625"/>
                      <a:ext cx="2905359" cy="639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5598" y="5683625"/>
                      <a:ext cx="2905359" cy="63998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48113" y="5397260"/>
                    <a:ext cx="20770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𝑆𝑖𝑛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8113" y="5397260"/>
                    <a:ext cx="2077047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541388" y="3358385"/>
                  <a:ext cx="1475117" cy="427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388" y="3358385"/>
                  <a:ext cx="1475117" cy="4277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571205" y="4145690"/>
                  <a:ext cx="1475117" cy="411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205" y="4145690"/>
                  <a:ext cx="1475117" cy="4112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38235" r="-42562" b="-20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130" y="2767933"/>
            <a:ext cx="2048434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8" y="133840"/>
            <a:ext cx="10515600" cy="4975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82A75"/>
                </a:solidFill>
              </a:rPr>
              <a:t>100Hz signal with noise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7968" y="631357"/>
            <a:ext cx="6032556" cy="6127797"/>
            <a:chOff x="577968" y="631357"/>
            <a:chExt cx="6032556" cy="61277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68" y="631357"/>
              <a:ext cx="6032556" cy="612779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29050" y="1260369"/>
              <a:ext cx="87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Signal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6353" y="2992201"/>
              <a:ext cx="48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233576" y="3500517"/>
                  <a:ext cx="8798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576" y="3500517"/>
                  <a:ext cx="87989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886353" y="4945169"/>
              <a:ext cx="48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DC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24" y="631357"/>
            <a:ext cx="5581475" cy="61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1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96" y="69012"/>
            <a:ext cx="10515600" cy="1078302"/>
          </a:xfrm>
        </p:spPr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A Digital Lock-in Amplifier</a:t>
            </a:r>
            <a:endParaRPr lang="en-US" b="1" dirty="0">
              <a:solidFill>
                <a:srgbClr val="082A75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5492" y="1499559"/>
            <a:ext cx="11228718" cy="5149505"/>
            <a:chOff x="805492" y="1499559"/>
            <a:chExt cx="11228718" cy="5149505"/>
          </a:xfrm>
        </p:grpSpPr>
        <p:grpSp>
          <p:nvGrpSpPr>
            <p:cNvPr id="5" name="Group 4"/>
            <p:cNvGrpSpPr/>
            <p:nvPr/>
          </p:nvGrpSpPr>
          <p:grpSpPr>
            <a:xfrm>
              <a:off x="805492" y="1499559"/>
              <a:ext cx="11228718" cy="5149505"/>
              <a:chOff x="405442" y="1423359"/>
              <a:chExt cx="11228718" cy="514950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442" y="1423359"/>
                <a:ext cx="11228718" cy="5149505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5431880" y="3551288"/>
                <a:ext cx="439616" cy="356187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542062" y="3816840"/>
                <a:ext cx="820966" cy="181272"/>
              </a:xfrm>
              <a:custGeom>
                <a:avLst/>
                <a:gdLst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721306"/>
                  <a:gd name="connsiteY0" fmla="*/ 293773 h 311025"/>
                  <a:gd name="connsiteX1" fmla="*/ 112143 w 721306"/>
                  <a:gd name="connsiteY1" fmla="*/ 474 h 311025"/>
                  <a:gd name="connsiteX2" fmla="*/ 215660 w 721306"/>
                  <a:gd name="connsiteY2" fmla="*/ 302399 h 311025"/>
                  <a:gd name="connsiteX3" fmla="*/ 327804 w 721306"/>
                  <a:gd name="connsiteY3" fmla="*/ 474 h 311025"/>
                  <a:gd name="connsiteX4" fmla="*/ 439947 w 721306"/>
                  <a:gd name="connsiteY4" fmla="*/ 311025 h 311025"/>
                  <a:gd name="connsiteX5" fmla="*/ 526211 w 721306"/>
                  <a:gd name="connsiteY5" fmla="*/ 474 h 311025"/>
                  <a:gd name="connsiteX6" fmla="*/ 721306 w 721306"/>
                  <a:gd name="connsiteY6" fmla="*/ 242014 h 311025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29005"/>
                  <a:gd name="connsiteY0" fmla="*/ 293319 h 327824"/>
                  <a:gd name="connsiteX1" fmla="*/ 112143 w 629005"/>
                  <a:gd name="connsiteY1" fmla="*/ 20 h 327824"/>
                  <a:gd name="connsiteX2" fmla="*/ 215660 w 629005"/>
                  <a:gd name="connsiteY2" fmla="*/ 301945 h 327824"/>
                  <a:gd name="connsiteX3" fmla="*/ 327804 w 629005"/>
                  <a:gd name="connsiteY3" fmla="*/ 20 h 327824"/>
                  <a:gd name="connsiteX4" fmla="*/ 439947 w 629005"/>
                  <a:gd name="connsiteY4" fmla="*/ 310571 h 327824"/>
                  <a:gd name="connsiteX5" fmla="*/ 526211 w 629005"/>
                  <a:gd name="connsiteY5" fmla="*/ 20 h 327824"/>
                  <a:gd name="connsiteX6" fmla="*/ 629005 w 629005"/>
                  <a:gd name="connsiteY6" fmla="*/ 327824 h 327824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8 h 327823"/>
                  <a:gd name="connsiteX1" fmla="*/ 112143 w 629005"/>
                  <a:gd name="connsiteY1" fmla="*/ 19 h 327823"/>
                  <a:gd name="connsiteX2" fmla="*/ 215660 w 629005"/>
                  <a:gd name="connsiteY2" fmla="*/ 301944 h 327823"/>
                  <a:gd name="connsiteX3" fmla="*/ 327804 w 629005"/>
                  <a:gd name="connsiteY3" fmla="*/ 19 h 327823"/>
                  <a:gd name="connsiteX4" fmla="*/ 439947 w 629005"/>
                  <a:gd name="connsiteY4" fmla="*/ 310570 h 327823"/>
                  <a:gd name="connsiteX5" fmla="*/ 526211 w 629005"/>
                  <a:gd name="connsiteY5" fmla="*/ 19 h 327823"/>
                  <a:gd name="connsiteX6" fmla="*/ 629005 w 629005"/>
                  <a:gd name="connsiteY6" fmla="*/ 327823 h 327823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10562 h 31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9005" h="310562">
                    <a:moveTo>
                      <a:pt x="0" y="293310"/>
                    </a:moveTo>
                    <a:cubicBezTo>
                      <a:pt x="38100" y="145941"/>
                      <a:pt x="76200" y="-1427"/>
                      <a:pt x="112143" y="11"/>
                    </a:cubicBezTo>
                    <a:cubicBezTo>
                      <a:pt x="148086" y="1449"/>
                      <a:pt x="179717" y="301936"/>
                      <a:pt x="215660" y="301936"/>
                    </a:cubicBezTo>
                    <a:cubicBezTo>
                      <a:pt x="251603" y="301936"/>
                      <a:pt x="290423" y="-1427"/>
                      <a:pt x="327804" y="11"/>
                    </a:cubicBezTo>
                    <a:cubicBezTo>
                      <a:pt x="365185" y="1449"/>
                      <a:pt x="406879" y="310562"/>
                      <a:pt x="439947" y="310562"/>
                    </a:cubicBezTo>
                    <a:cubicBezTo>
                      <a:pt x="473015" y="310562"/>
                      <a:pt x="494701" y="11"/>
                      <a:pt x="526211" y="11"/>
                    </a:cubicBezTo>
                    <a:cubicBezTo>
                      <a:pt x="557721" y="11"/>
                      <a:pt x="606001" y="258803"/>
                      <a:pt x="629005" y="31056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542062" y="3460652"/>
                <a:ext cx="820966" cy="181272"/>
              </a:xfrm>
              <a:custGeom>
                <a:avLst/>
                <a:gdLst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721306"/>
                  <a:gd name="connsiteY0" fmla="*/ 293773 h 311025"/>
                  <a:gd name="connsiteX1" fmla="*/ 112143 w 721306"/>
                  <a:gd name="connsiteY1" fmla="*/ 474 h 311025"/>
                  <a:gd name="connsiteX2" fmla="*/ 215660 w 721306"/>
                  <a:gd name="connsiteY2" fmla="*/ 302399 h 311025"/>
                  <a:gd name="connsiteX3" fmla="*/ 327804 w 721306"/>
                  <a:gd name="connsiteY3" fmla="*/ 474 h 311025"/>
                  <a:gd name="connsiteX4" fmla="*/ 439947 w 721306"/>
                  <a:gd name="connsiteY4" fmla="*/ 311025 h 311025"/>
                  <a:gd name="connsiteX5" fmla="*/ 526211 w 721306"/>
                  <a:gd name="connsiteY5" fmla="*/ 474 h 311025"/>
                  <a:gd name="connsiteX6" fmla="*/ 721306 w 721306"/>
                  <a:gd name="connsiteY6" fmla="*/ 242014 h 311025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29005"/>
                  <a:gd name="connsiteY0" fmla="*/ 293319 h 327824"/>
                  <a:gd name="connsiteX1" fmla="*/ 112143 w 629005"/>
                  <a:gd name="connsiteY1" fmla="*/ 20 h 327824"/>
                  <a:gd name="connsiteX2" fmla="*/ 215660 w 629005"/>
                  <a:gd name="connsiteY2" fmla="*/ 301945 h 327824"/>
                  <a:gd name="connsiteX3" fmla="*/ 327804 w 629005"/>
                  <a:gd name="connsiteY3" fmla="*/ 20 h 327824"/>
                  <a:gd name="connsiteX4" fmla="*/ 439947 w 629005"/>
                  <a:gd name="connsiteY4" fmla="*/ 310571 h 327824"/>
                  <a:gd name="connsiteX5" fmla="*/ 526211 w 629005"/>
                  <a:gd name="connsiteY5" fmla="*/ 20 h 327824"/>
                  <a:gd name="connsiteX6" fmla="*/ 629005 w 629005"/>
                  <a:gd name="connsiteY6" fmla="*/ 327824 h 327824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8 h 327823"/>
                  <a:gd name="connsiteX1" fmla="*/ 112143 w 629005"/>
                  <a:gd name="connsiteY1" fmla="*/ 19 h 327823"/>
                  <a:gd name="connsiteX2" fmla="*/ 215660 w 629005"/>
                  <a:gd name="connsiteY2" fmla="*/ 301944 h 327823"/>
                  <a:gd name="connsiteX3" fmla="*/ 327804 w 629005"/>
                  <a:gd name="connsiteY3" fmla="*/ 19 h 327823"/>
                  <a:gd name="connsiteX4" fmla="*/ 439947 w 629005"/>
                  <a:gd name="connsiteY4" fmla="*/ 310570 h 327823"/>
                  <a:gd name="connsiteX5" fmla="*/ 526211 w 629005"/>
                  <a:gd name="connsiteY5" fmla="*/ 19 h 327823"/>
                  <a:gd name="connsiteX6" fmla="*/ 629005 w 629005"/>
                  <a:gd name="connsiteY6" fmla="*/ 327823 h 327823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10562 h 31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9005" h="310562">
                    <a:moveTo>
                      <a:pt x="0" y="293310"/>
                    </a:moveTo>
                    <a:cubicBezTo>
                      <a:pt x="38100" y="145941"/>
                      <a:pt x="76200" y="-1427"/>
                      <a:pt x="112143" y="11"/>
                    </a:cubicBezTo>
                    <a:cubicBezTo>
                      <a:pt x="148086" y="1449"/>
                      <a:pt x="179717" y="301936"/>
                      <a:pt x="215660" y="301936"/>
                    </a:cubicBezTo>
                    <a:cubicBezTo>
                      <a:pt x="251603" y="301936"/>
                      <a:pt x="290423" y="-1427"/>
                      <a:pt x="327804" y="11"/>
                    </a:cubicBezTo>
                    <a:cubicBezTo>
                      <a:pt x="365185" y="1449"/>
                      <a:pt x="406879" y="310562"/>
                      <a:pt x="439947" y="310562"/>
                    </a:cubicBezTo>
                    <a:cubicBezTo>
                      <a:pt x="473015" y="310562"/>
                      <a:pt x="494701" y="11"/>
                      <a:pt x="526211" y="11"/>
                    </a:cubicBezTo>
                    <a:cubicBezTo>
                      <a:pt x="557721" y="11"/>
                      <a:pt x="606001" y="258803"/>
                      <a:pt x="629005" y="31056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5940348" y="3460652"/>
                <a:ext cx="820966" cy="181272"/>
              </a:xfrm>
              <a:custGeom>
                <a:avLst/>
                <a:gdLst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552090"/>
                  <a:gd name="connsiteY0" fmla="*/ 332117 h 349369"/>
                  <a:gd name="connsiteX1" fmla="*/ 112143 w 552090"/>
                  <a:gd name="connsiteY1" fmla="*/ 38818 h 349369"/>
                  <a:gd name="connsiteX2" fmla="*/ 215660 w 552090"/>
                  <a:gd name="connsiteY2" fmla="*/ 340743 h 349369"/>
                  <a:gd name="connsiteX3" fmla="*/ 327804 w 552090"/>
                  <a:gd name="connsiteY3" fmla="*/ 38818 h 349369"/>
                  <a:gd name="connsiteX4" fmla="*/ 439947 w 552090"/>
                  <a:gd name="connsiteY4" fmla="*/ 349369 h 349369"/>
                  <a:gd name="connsiteX5" fmla="*/ 526211 w 552090"/>
                  <a:gd name="connsiteY5" fmla="*/ 38818 h 349369"/>
                  <a:gd name="connsiteX6" fmla="*/ 552090 w 552090"/>
                  <a:gd name="connsiteY6" fmla="*/ 38818 h 349369"/>
                  <a:gd name="connsiteX0" fmla="*/ 0 w 721306"/>
                  <a:gd name="connsiteY0" fmla="*/ 293773 h 311025"/>
                  <a:gd name="connsiteX1" fmla="*/ 112143 w 721306"/>
                  <a:gd name="connsiteY1" fmla="*/ 474 h 311025"/>
                  <a:gd name="connsiteX2" fmla="*/ 215660 w 721306"/>
                  <a:gd name="connsiteY2" fmla="*/ 302399 h 311025"/>
                  <a:gd name="connsiteX3" fmla="*/ 327804 w 721306"/>
                  <a:gd name="connsiteY3" fmla="*/ 474 h 311025"/>
                  <a:gd name="connsiteX4" fmla="*/ 439947 w 721306"/>
                  <a:gd name="connsiteY4" fmla="*/ 311025 h 311025"/>
                  <a:gd name="connsiteX5" fmla="*/ 526211 w 721306"/>
                  <a:gd name="connsiteY5" fmla="*/ 474 h 311025"/>
                  <a:gd name="connsiteX6" fmla="*/ 721306 w 721306"/>
                  <a:gd name="connsiteY6" fmla="*/ 242014 h 311025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18750"/>
                  <a:gd name="connsiteY0" fmla="*/ 293319 h 327824"/>
                  <a:gd name="connsiteX1" fmla="*/ 112143 w 618750"/>
                  <a:gd name="connsiteY1" fmla="*/ 20 h 327824"/>
                  <a:gd name="connsiteX2" fmla="*/ 215660 w 618750"/>
                  <a:gd name="connsiteY2" fmla="*/ 301945 h 327824"/>
                  <a:gd name="connsiteX3" fmla="*/ 327804 w 618750"/>
                  <a:gd name="connsiteY3" fmla="*/ 20 h 327824"/>
                  <a:gd name="connsiteX4" fmla="*/ 439947 w 618750"/>
                  <a:gd name="connsiteY4" fmla="*/ 310571 h 327824"/>
                  <a:gd name="connsiteX5" fmla="*/ 526211 w 618750"/>
                  <a:gd name="connsiteY5" fmla="*/ 20 h 327824"/>
                  <a:gd name="connsiteX6" fmla="*/ 618750 w 618750"/>
                  <a:gd name="connsiteY6" fmla="*/ 327824 h 327824"/>
                  <a:gd name="connsiteX0" fmla="*/ 0 w 629005"/>
                  <a:gd name="connsiteY0" fmla="*/ 293319 h 327824"/>
                  <a:gd name="connsiteX1" fmla="*/ 112143 w 629005"/>
                  <a:gd name="connsiteY1" fmla="*/ 20 h 327824"/>
                  <a:gd name="connsiteX2" fmla="*/ 215660 w 629005"/>
                  <a:gd name="connsiteY2" fmla="*/ 301945 h 327824"/>
                  <a:gd name="connsiteX3" fmla="*/ 327804 w 629005"/>
                  <a:gd name="connsiteY3" fmla="*/ 20 h 327824"/>
                  <a:gd name="connsiteX4" fmla="*/ 439947 w 629005"/>
                  <a:gd name="connsiteY4" fmla="*/ 310571 h 327824"/>
                  <a:gd name="connsiteX5" fmla="*/ 526211 w 629005"/>
                  <a:gd name="connsiteY5" fmla="*/ 20 h 327824"/>
                  <a:gd name="connsiteX6" fmla="*/ 629005 w 629005"/>
                  <a:gd name="connsiteY6" fmla="*/ 327824 h 327824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8 h 327823"/>
                  <a:gd name="connsiteX1" fmla="*/ 112143 w 629005"/>
                  <a:gd name="connsiteY1" fmla="*/ 19 h 327823"/>
                  <a:gd name="connsiteX2" fmla="*/ 215660 w 629005"/>
                  <a:gd name="connsiteY2" fmla="*/ 301944 h 327823"/>
                  <a:gd name="connsiteX3" fmla="*/ 327804 w 629005"/>
                  <a:gd name="connsiteY3" fmla="*/ 19 h 327823"/>
                  <a:gd name="connsiteX4" fmla="*/ 439947 w 629005"/>
                  <a:gd name="connsiteY4" fmla="*/ 310570 h 327823"/>
                  <a:gd name="connsiteX5" fmla="*/ 526211 w 629005"/>
                  <a:gd name="connsiteY5" fmla="*/ 19 h 327823"/>
                  <a:gd name="connsiteX6" fmla="*/ 629005 w 629005"/>
                  <a:gd name="connsiteY6" fmla="*/ 327823 h 327823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01936 h 310562"/>
                  <a:gd name="connsiteX0" fmla="*/ 0 w 629005"/>
                  <a:gd name="connsiteY0" fmla="*/ 293310 h 310562"/>
                  <a:gd name="connsiteX1" fmla="*/ 112143 w 629005"/>
                  <a:gd name="connsiteY1" fmla="*/ 11 h 310562"/>
                  <a:gd name="connsiteX2" fmla="*/ 215660 w 629005"/>
                  <a:gd name="connsiteY2" fmla="*/ 301936 h 310562"/>
                  <a:gd name="connsiteX3" fmla="*/ 327804 w 629005"/>
                  <a:gd name="connsiteY3" fmla="*/ 11 h 310562"/>
                  <a:gd name="connsiteX4" fmla="*/ 439947 w 629005"/>
                  <a:gd name="connsiteY4" fmla="*/ 310562 h 310562"/>
                  <a:gd name="connsiteX5" fmla="*/ 526211 w 629005"/>
                  <a:gd name="connsiteY5" fmla="*/ 11 h 310562"/>
                  <a:gd name="connsiteX6" fmla="*/ 629005 w 629005"/>
                  <a:gd name="connsiteY6" fmla="*/ 310562 h 310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9005" h="310562">
                    <a:moveTo>
                      <a:pt x="0" y="293310"/>
                    </a:moveTo>
                    <a:cubicBezTo>
                      <a:pt x="38100" y="145941"/>
                      <a:pt x="76200" y="-1427"/>
                      <a:pt x="112143" y="11"/>
                    </a:cubicBezTo>
                    <a:cubicBezTo>
                      <a:pt x="148086" y="1449"/>
                      <a:pt x="179717" y="301936"/>
                      <a:pt x="215660" y="301936"/>
                    </a:cubicBezTo>
                    <a:cubicBezTo>
                      <a:pt x="251603" y="301936"/>
                      <a:pt x="290423" y="-1427"/>
                      <a:pt x="327804" y="11"/>
                    </a:cubicBezTo>
                    <a:cubicBezTo>
                      <a:pt x="365185" y="1449"/>
                      <a:pt x="406879" y="310562"/>
                      <a:pt x="439947" y="310562"/>
                    </a:cubicBezTo>
                    <a:cubicBezTo>
                      <a:pt x="473015" y="310562"/>
                      <a:pt x="494701" y="11"/>
                      <a:pt x="526211" y="11"/>
                    </a:cubicBezTo>
                    <a:cubicBezTo>
                      <a:pt x="557721" y="11"/>
                      <a:pt x="606001" y="258803"/>
                      <a:pt x="629005" y="310562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8304061" y="4499717"/>
              <a:ext cx="834211" cy="260186"/>
              <a:chOff x="7921264" y="4106137"/>
              <a:chExt cx="834211" cy="2601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7921264" y="4106137"/>
                    <a:ext cx="834211" cy="2601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oMath>
                      </m:oMathPara>
                    </a14:m>
                    <a:endParaRPr lang="en-US" sz="1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1264" y="4106137"/>
                    <a:ext cx="834211" cy="26018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Connector 24"/>
              <p:cNvCxnSpPr/>
              <p:nvPr/>
            </p:nvCxnSpPr>
            <p:spPr>
              <a:xfrm>
                <a:off x="8151666" y="4166764"/>
                <a:ext cx="37340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/>
          <p:cNvSpPr txBox="1"/>
          <p:nvPr/>
        </p:nvSpPr>
        <p:spPr>
          <a:xfrm>
            <a:off x="2568498" y="4113572"/>
            <a:ext cx="138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Noise + Signal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89587" y="2111524"/>
            <a:ext cx="115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Reference signal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67264" y="104809"/>
            <a:ext cx="5321060" cy="3571484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dirty="0">
                <a:solidFill>
                  <a:srgbClr val="082A75"/>
                </a:solidFill>
              </a:rPr>
              <a:t>Application of </a:t>
            </a:r>
            <a:r>
              <a:rPr lang="en-US" b="1" dirty="0" smtClean="0">
                <a:solidFill>
                  <a:srgbClr val="082A75"/>
                </a:solidFill>
              </a:rPr>
              <a:t>Lock-in Amplifiers </a:t>
            </a:r>
            <a:r>
              <a:rPr lang="en-US" b="1" dirty="0">
                <a:solidFill>
                  <a:srgbClr val="082A75"/>
                </a:solidFill>
              </a:rPr>
              <a:t>can be found in many </a:t>
            </a:r>
            <a:r>
              <a:rPr lang="en-US" b="1" dirty="0" smtClean="0">
                <a:solidFill>
                  <a:srgbClr val="082A75"/>
                </a:solidFill>
              </a:rPr>
              <a:t>every </a:t>
            </a:r>
            <a:r>
              <a:rPr lang="en-US" b="1" dirty="0">
                <a:solidFill>
                  <a:srgbClr val="082A75"/>
                </a:solidFill>
              </a:rPr>
              <a:t>day </a:t>
            </a:r>
            <a:r>
              <a:rPr lang="en-US" b="1" dirty="0" smtClean="0">
                <a:solidFill>
                  <a:srgbClr val="082A75"/>
                </a:solidFill>
              </a:rPr>
              <a:t>Technologies, </a:t>
            </a:r>
            <a:r>
              <a:rPr lang="en-US" b="1" dirty="0">
                <a:solidFill>
                  <a:srgbClr val="082A75"/>
                </a:solidFill>
              </a:rPr>
              <a:t>Physics and </a:t>
            </a:r>
            <a:r>
              <a:rPr lang="en-US" b="1" dirty="0" smtClean="0">
                <a:solidFill>
                  <a:srgbClr val="082A75"/>
                </a:solidFill>
              </a:rPr>
              <a:t>other </a:t>
            </a:r>
            <a:r>
              <a:rPr lang="en-US" b="1" dirty="0">
                <a:solidFill>
                  <a:srgbClr val="082A75"/>
                </a:solidFill>
              </a:rPr>
              <a:t>F</a:t>
            </a:r>
            <a:r>
              <a:rPr lang="en-US" b="1" dirty="0" smtClean="0">
                <a:solidFill>
                  <a:srgbClr val="082A75"/>
                </a:solidFill>
              </a:rPr>
              <a:t>ields </a:t>
            </a:r>
            <a:r>
              <a:rPr lang="en-US" b="1" dirty="0">
                <a:solidFill>
                  <a:srgbClr val="082A75"/>
                </a:solidFill>
              </a:rPr>
              <a:t>in R</a:t>
            </a:r>
            <a:r>
              <a:rPr lang="en-US" b="1" dirty="0" smtClean="0">
                <a:solidFill>
                  <a:srgbClr val="082A75"/>
                </a:solidFill>
              </a:rPr>
              <a:t>esearch</a:t>
            </a:r>
            <a:endParaRPr lang="en-US" b="1" dirty="0">
              <a:solidFill>
                <a:srgbClr val="082A75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642207" y="860099"/>
            <a:ext cx="6430155" cy="4947400"/>
            <a:chOff x="5607701" y="1520178"/>
            <a:chExt cx="6430155" cy="4947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279" y="1520178"/>
              <a:ext cx="6420577" cy="44241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607701" y="5944358"/>
              <a:ext cx="64301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Atomic </a:t>
              </a:r>
              <a:r>
                <a:rPr lang="en-US" sz="2800" dirty="0"/>
                <a:t>F</a:t>
              </a:r>
              <a:r>
                <a:rPr lang="en-US" sz="2800" dirty="0" smtClean="0"/>
                <a:t>orce Microscope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8200" y="3503836"/>
            <a:ext cx="4364406" cy="2781098"/>
            <a:chOff x="982034" y="1324948"/>
            <a:chExt cx="4364406" cy="2781098"/>
          </a:xfrm>
        </p:grpSpPr>
        <p:grpSp>
          <p:nvGrpSpPr>
            <p:cNvPr id="11" name="Group 10"/>
            <p:cNvGrpSpPr/>
            <p:nvPr/>
          </p:nvGrpSpPr>
          <p:grpSpPr>
            <a:xfrm>
              <a:off x="1380226" y="1324948"/>
              <a:ext cx="3966214" cy="2781098"/>
              <a:chOff x="2831163" y="1385829"/>
              <a:chExt cx="3264837" cy="227926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558" y="1385829"/>
                <a:ext cx="2726442" cy="221128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831163" y="3362409"/>
                <a:ext cx="2873088" cy="30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Radio and telecommunication</a:t>
                </a:r>
                <a:endParaRPr lang="en-US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34" y="2243841"/>
              <a:ext cx="1562819" cy="1562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02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82A75"/>
                </a:solidFill>
              </a:rPr>
              <a:t>AC </a:t>
            </a:r>
            <a:r>
              <a:rPr lang="en-US" b="1" dirty="0" smtClean="0">
                <a:solidFill>
                  <a:srgbClr val="082A75"/>
                </a:solidFill>
              </a:rPr>
              <a:t>Susceptometer – A Case Study</a:t>
            </a:r>
            <a:endParaRPr lang="en-US" b="1" dirty="0">
              <a:solidFill>
                <a:srgbClr val="082A75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48425" y="942975"/>
            <a:ext cx="5387005" cy="5397440"/>
            <a:chOff x="152400" y="1295400"/>
            <a:chExt cx="3962401" cy="4467225"/>
          </a:xfrm>
        </p:grpSpPr>
        <p:graphicFrame>
          <p:nvGraphicFramePr>
            <p:cNvPr id="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8633269"/>
                </p:ext>
              </p:extLst>
            </p:nvPr>
          </p:nvGraphicFramePr>
          <p:xfrm>
            <a:off x="1676401" y="1295400"/>
            <a:ext cx="2438400" cy="4467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9" name="Bitmap Image" r:id="rId3" imgW="4161905" imgH="4466667" progId="PBrush">
                    <p:embed/>
                  </p:oleObj>
                </mc:Choice>
                <mc:Fallback>
                  <p:oleObj name="Bitmap Image" r:id="rId3" imgW="4161905" imgH="4466667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1" y="1295400"/>
                          <a:ext cx="2438400" cy="4467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46" descr="IMAG557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2400" y="4038600"/>
              <a:ext cx="1676400" cy="1447800"/>
            </a:xfrm>
            <a:prstGeom prst="rect">
              <a:avLst/>
            </a:prstGeom>
            <a:noFill/>
          </p:spPr>
        </p:pic>
        <p:cxnSp>
          <p:nvCxnSpPr>
            <p:cNvPr id="8" name="Straight Arrow Connector 7"/>
            <p:cNvCxnSpPr/>
            <p:nvPr/>
          </p:nvCxnSpPr>
          <p:spPr bwMode="auto">
            <a:xfrm flipH="1">
              <a:off x="1295400" y="4419600"/>
              <a:ext cx="685800" cy="0"/>
            </a:xfrm>
            <a:prstGeom prst="straightConnector1">
              <a:avLst/>
            </a:prstGeom>
            <a:solidFill>
              <a:srgbClr val="80808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1066800" y="3429000"/>
              <a:ext cx="1828800" cy="914400"/>
            </a:xfrm>
            <a:prstGeom prst="straightConnector1">
              <a:avLst/>
            </a:prstGeom>
            <a:solidFill>
              <a:srgbClr val="80808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28600" y="3124200"/>
              <a:ext cx="1683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Sample and T-sensor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03712" y="1763568"/>
            <a:ext cx="427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AC Susceptometer is used to measure changes in magnetic field due to the presence of a magnetic sample</a:t>
            </a:r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00549" y="3904171"/>
            <a:ext cx="4076399" cy="2220890"/>
            <a:chOff x="1038475" y="4666477"/>
            <a:chExt cx="3505200" cy="1808977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38475" y="4666477"/>
              <a:ext cx="220027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38475" y="5314177"/>
              <a:ext cx="215265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38475" y="5684879"/>
              <a:ext cx="35052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097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Magnetic Phase Transition of YBCO</a:t>
            </a:r>
            <a:endParaRPr lang="en-US" b="1" dirty="0">
              <a:solidFill>
                <a:srgbClr val="082A7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67701" y="3009900"/>
            <a:ext cx="3704136" cy="1061305"/>
            <a:chOff x="6583393" y="3538583"/>
            <a:chExt cx="3514725" cy="70485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3393" y="3538583"/>
              <a:ext cx="3514725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12"/>
            <a:stretch/>
          </p:blipFill>
          <p:spPr bwMode="auto">
            <a:xfrm>
              <a:off x="6659593" y="3919583"/>
              <a:ext cx="2933700" cy="281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31393" y="3919583"/>
              <a:ext cx="3238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8" y="1889980"/>
            <a:ext cx="8003834" cy="4362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618" y="6252430"/>
            <a:ext cx="800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Superconductiviting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  by using Mutual-inductance  </a:t>
            </a:r>
            <a:r>
              <a:rPr lang="en-US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coil, Joby 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Sumit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Vineet</a:t>
            </a:r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 </a:t>
            </a:r>
            <a:r>
              <a:rPr lang="en-US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A.K.Rastogi</a:t>
            </a:r>
            <a:endParaRPr lang="en-US" i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Tasks Achieved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70225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Learning </a:t>
            </a: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LabVIEW </a:t>
            </a: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programming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Mathematics of signal </a:t>
            </a: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mixing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Designing a program for observing signal </a:t>
            </a: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mixing and extracting phase 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Mathematics </a:t>
            </a: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of different filters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Simulating a low-pass filter in LabVIEW and generating a bode plot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Case </a:t>
            </a: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study of AC susceptometer as an </a:t>
            </a:r>
            <a:r>
              <a:rPr lang="en-IN" dirty="0" smtClean="0">
                <a:solidFill>
                  <a:schemeClr val="tx2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application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267325"/>
            <a:ext cx="110775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82A75"/>
                </a:solidFill>
              </a:rPr>
              <a:t>References</a:t>
            </a:r>
            <a:endParaRPr lang="en-US" b="1" dirty="0" smtClean="0">
              <a:solidFill>
                <a:srgbClr val="082A75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www.zhinst.com/americas/resources/principles-lock-detection</a:t>
            </a: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Sabyasachi</a:t>
            </a:r>
            <a:r>
              <a:rPr lang="en-US" dirty="0">
                <a:solidFill>
                  <a:schemeClr val="tx2"/>
                </a:solidFill>
              </a:rPr>
              <a:t> Bhattacharyya et al 2016 J. Phys.: Conf. Ser. 759 </a:t>
            </a:r>
            <a:r>
              <a:rPr lang="en-US" dirty="0" smtClean="0">
                <a:solidFill>
                  <a:schemeClr val="tx2"/>
                </a:solidFill>
              </a:rPr>
              <a:t>012096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AC </a:t>
            </a:r>
            <a:r>
              <a:rPr lang="en-US" dirty="0">
                <a:solidFill>
                  <a:schemeClr val="tx2"/>
                </a:solidFill>
              </a:rPr>
              <a:t>Susceptibility Measurements in High-Tc </a:t>
            </a:r>
            <a:r>
              <a:rPr lang="en-US" dirty="0" smtClean="0">
                <a:solidFill>
                  <a:schemeClr val="tx2"/>
                </a:solidFill>
              </a:rPr>
              <a:t>Superconductors, Experiment ACS, University </a:t>
            </a:r>
            <a:r>
              <a:rPr lang="en-US" dirty="0">
                <a:solidFill>
                  <a:schemeClr val="tx2"/>
                </a:solidFill>
              </a:rPr>
              <a:t>of Florida</a:t>
            </a:r>
          </a:p>
        </p:txBody>
      </p:sp>
    </p:spTree>
    <p:extLst>
      <p:ext uri="{BB962C8B-B14F-4D97-AF65-F5344CB8AC3E}">
        <p14:creationId xmlns:p14="http://schemas.microsoft.com/office/powerpoint/2010/main" val="287839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85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82A75"/>
                </a:solidFill>
              </a:rPr>
              <a:t>Virtual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724" y="1395078"/>
            <a:ext cx="4579189" cy="1618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Virtual instruments are a fundamental shift from traditional hardware-centered instrumentation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0" y="1379981"/>
            <a:ext cx="5505548" cy="2414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8" y="3277589"/>
            <a:ext cx="4600575" cy="2933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022358" y="4704954"/>
            <a:ext cx="4579189" cy="12183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software-centered systems exploit </a:t>
            </a:r>
            <a:r>
              <a:rPr lang="en-US" u="sng" dirty="0">
                <a:solidFill>
                  <a:schemeClr val="tx2"/>
                </a:solidFill>
              </a:rPr>
              <a:t>computing power </a:t>
            </a:r>
            <a:r>
              <a:rPr lang="en-US" dirty="0">
                <a:solidFill>
                  <a:schemeClr val="tx2"/>
                </a:solidFill>
              </a:rPr>
              <a:t>and connectivity capabilities of PC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2211" y="3857737"/>
            <a:ext cx="3896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Environmental </a:t>
            </a:r>
            <a:r>
              <a:rPr lang="en-US" sz="2000" b="1" dirty="0" smtClean="0">
                <a:solidFill>
                  <a:srgbClr val="70AD47"/>
                </a:solidFill>
              </a:rPr>
              <a:t>Noise-free </a:t>
            </a:r>
            <a:r>
              <a:rPr lang="en-US" sz="2000" b="1" dirty="0">
                <a:solidFill>
                  <a:srgbClr val="70AD47"/>
                </a:solidFill>
              </a:rPr>
              <a:t>Processing</a:t>
            </a:r>
            <a:endParaRPr lang="en-IN" b="1" dirty="0">
              <a:solidFill>
                <a:srgbClr val="70AD4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05881" y="6052503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e.g. Virtual  world during Covid-19 !!!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0032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82A75"/>
                </a:solidFill>
              </a:rPr>
              <a:t> </a:t>
            </a:r>
            <a:r>
              <a:rPr lang="en-US" b="1" dirty="0">
                <a:solidFill>
                  <a:srgbClr val="082A75"/>
                </a:solidFill>
              </a:rPr>
              <a:t>Noises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271080" y="1690688"/>
            <a:ext cx="9649839" cy="4708270"/>
            <a:chOff x="326570" y="1690688"/>
            <a:chExt cx="9649839" cy="4708270"/>
          </a:xfrm>
        </p:grpSpPr>
        <p:grpSp>
          <p:nvGrpSpPr>
            <p:cNvPr id="34" name="Group 33"/>
            <p:cNvGrpSpPr/>
            <p:nvPr/>
          </p:nvGrpSpPr>
          <p:grpSpPr>
            <a:xfrm>
              <a:off x="971979" y="1690688"/>
              <a:ext cx="9004430" cy="4708270"/>
              <a:chOff x="971979" y="1690688"/>
              <a:chExt cx="9004430" cy="470827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79" y="4111352"/>
                <a:ext cx="2284015" cy="2287606"/>
              </a:xfrm>
              <a:prstGeom prst="rect">
                <a:avLst/>
              </a:prstGeom>
            </p:spPr>
          </p:pic>
          <p:pic>
            <p:nvPicPr>
              <p:cNvPr id="9" name="Picture 2" descr="https://t3.ftcdn.net/jpg/01/69/07/14/240_F_169071479_byEBvxr9UXR7QzVr3GFuS9jRye9rMyLn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13" r="23339"/>
              <a:stretch/>
            </p:blipFill>
            <p:spPr bwMode="auto">
              <a:xfrm>
                <a:off x="971979" y="1690688"/>
                <a:ext cx="2276669" cy="2287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248648" y="2834491"/>
                <a:ext cx="6727761" cy="2420664"/>
                <a:chOff x="3248648" y="2834491"/>
                <a:chExt cx="6727761" cy="2420664"/>
              </a:xfrm>
            </p:grpSpPr>
            <p:cxnSp>
              <p:nvCxnSpPr>
                <p:cNvPr id="12" name="Curved Connector 11"/>
                <p:cNvCxnSpPr>
                  <a:stCxn id="9" idx="3"/>
                  <a:endCxn id="23" idx="1"/>
                </p:cNvCxnSpPr>
                <p:nvPr/>
              </p:nvCxnSpPr>
              <p:spPr>
                <a:xfrm>
                  <a:off x="3248648" y="2834491"/>
                  <a:ext cx="2393999" cy="114380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>
                  <a:stCxn id="6" idx="3"/>
                  <a:endCxn id="23" idx="1"/>
                </p:cNvCxnSpPr>
                <p:nvPr/>
              </p:nvCxnSpPr>
              <p:spPr>
                <a:xfrm flipV="1">
                  <a:off x="3255994" y="3978294"/>
                  <a:ext cx="2386653" cy="127686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/>
                <p:cNvSpPr/>
                <p:nvPr/>
              </p:nvSpPr>
              <p:spPr>
                <a:xfrm>
                  <a:off x="5642647" y="3376469"/>
                  <a:ext cx="2267339" cy="1203649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DISCRIMINATOR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ight Arrow 23"/>
                <p:cNvSpPr/>
                <p:nvPr/>
              </p:nvSpPr>
              <p:spPr>
                <a:xfrm>
                  <a:off x="7923674" y="3564291"/>
                  <a:ext cx="961053" cy="223935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>
                  <a:off x="7923674" y="4251309"/>
                  <a:ext cx="961053" cy="22393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8884727" y="3488639"/>
                  <a:ext cx="1091682" cy="375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92D050"/>
                      </a:solidFill>
                    </a:rPr>
                    <a:t>TRUE</a:t>
                  </a:r>
                  <a:endParaRPr lang="en-US" b="1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884727" y="4175657"/>
                  <a:ext cx="1091682" cy="375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0000"/>
                      </a:solidFill>
                    </a:rPr>
                    <a:t>FALSE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326571" y="1690688"/>
              <a:ext cx="461665" cy="228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/>
                <a:t>Real world Images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6570" y="4111351"/>
              <a:ext cx="461665" cy="2287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/>
                <a:t>Noise Generator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82619" y="1086928"/>
            <a:ext cx="3338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There’s noise in every measurement!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17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82A75"/>
                </a:solidFill>
              </a:rPr>
              <a:t>Digital Filters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62537" y="1953011"/>
            <a:ext cx="3966559" cy="207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" y="1965369"/>
            <a:ext cx="3907134" cy="2063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85" y="1940616"/>
            <a:ext cx="3971335" cy="210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087" y="4290859"/>
            <a:ext cx="2329457" cy="2279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1381" y="4632385"/>
            <a:ext cx="4534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Digital </a:t>
            </a:r>
            <a:r>
              <a:rPr lang="en-US" dirty="0">
                <a:solidFill>
                  <a:schemeClr val="tx2"/>
                </a:solidFill>
              </a:rPr>
              <a:t>filters </a:t>
            </a:r>
            <a:r>
              <a:rPr lang="en-US" dirty="0" smtClean="0">
                <a:solidFill>
                  <a:schemeClr val="tx2"/>
                </a:solidFill>
              </a:rPr>
              <a:t>offer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highly </a:t>
            </a:r>
            <a:r>
              <a:rPr lang="en-US" dirty="0" smtClean="0">
                <a:solidFill>
                  <a:schemeClr val="tx2"/>
                </a:solidFill>
              </a:rPr>
              <a:t>customizability without disturbing the circuit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Temperature Independent </a:t>
            </a:r>
            <a:r>
              <a:rPr lang="en-US" dirty="0" smtClean="0">
                <a:solidFill>
                  <a:schemeClr val="tx2"/>
                </a:solidFill>
              </a:rPr>
              <a:t>function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They have a steep frequency </a:t>
            </a:r>
            <a:r>
              <a:rPr lang="en-US" dirty="0" smtClean="0">
                <a:solidFill>
                  <a:schemeClr val="tx2"/>
                </a:solidFill>
              </a:rPr>
              <a:t>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Linear phase shift</a:t>
            </a:r>
            <a:endParaRPr lang="en-US" dirty="0" smtClean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770" y="4040928"/>
            <a:ext cx="1325475" cy="38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a) Order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5412" y="4028536"/>
            <a:ext cx="17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b) Order 8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2537" y="4026791"/>
            <a:ext cx="13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c) Order 13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6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Phasor diagram</a:t>
            </a:r>
            <a:endParaRPr lang="en-US" b="1" dirty="0">
              <a:solidFill>
                <a:srgbClr val="082A75"/>
              </a:solidFill>
            </a:endParaRPr>
          </a:p>
        </p:txBody>
      </p:sp>
      <p:pic>
        <p:nvPicPr>
          <p:cNvPr id="1026" name="Picture 2" descr="Phasor Diagram and Phasor Algebra used in AC Circui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84" y="1966823"/>
            <a:ext cx="7560059" cy="39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418" y="1547317"/>
                <a:ext cx="1648219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8" y="1547317"/>
                <a:ext cx="1648219" cy="427746"/>
              </a:xfrm>
              <a:prstGeom prst="rect">
                <a:avLst/>
              </a:prstGeom>
              <a:blipFill rotWithShape="0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497069"/>
                <a:ext cx="2372264" cy="41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+∅=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069"/>
                <a:ext cx="2372264" cy="411266"/>
              </a:xfrm>
              <a:prstGeom prst="rect">
                <a:avLst/>
              </a:prstGeom>
              <a:blipFill rotWithShape="0">
                <a:blip r:embed="rId4"/>
                <a:stretch>
                  <a:fillRect t="-140299" r="-23136" b="-2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5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45"/>
            <a:ext cx="10514045" cy="774441"/>
          </a:xfrm>
        </p:spPr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Signal Mixing</a:t>
            </a:r>
            <a:endParaRPr lang="en-US" b="1" dirty="0">
              <a:solidFill>
                <a:srgbClr val="082A7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337" y="1074821"/>
                <a:ext cx="11908153" cy="557790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337" y="1074821"/>
                <a:ext cx="11908153" cy="5577906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21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82A75"/>
                </a:solidFill>
              </a:rPr>
              <a:t>Signal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799"/>
                <a:ext cx="10515600" cy="434816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799"/>
                <a:ext cx="10515600" cy="43481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90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Extracting Phase and Amplitude information</a:t>
            </a:r>
            <a:endParaRPr lang="en-US" b="1" dirty="0">
              <a:solidFill>
                <a:srgbClr val="082A75"/>
              </a:solidFill>
            </a:endParaRPr>
          </a:p>
        </p:txBody>
      </p:sp>
      <p:pic>
        <p:nvPicPr>
          <p:cNvPr id="4" name="Two_sine_waves_of_variable__phase.vi 2020-06-19 15-43-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506" r="21327" b="22089"/>
          <a:stretch/>
        </p:blipFill>
        <p:spPr>
          <a:xfrm>
            <a:off x="1033345" y="1500907"/>
            <a:ext cx="10126067" cy="4786535"/>
          </a:xfrm>
        </p:spPr>
      </p:pic>
      <p:sp>
        <p:nvSpPr>
          <p:cNvPr id="3" name="TextBox 2"/>
          <p:cNvSpPr txBox="1"/>
          <p:nvPr/>
        </p:nvSpPr>
        <p:spPr>
          <a:xfrm>
            <a:off x="8583284" y="1880558"/>
            <a:ext cx="257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Changing Input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hase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76257" y="4717782"/>
            <a:ext cx="2576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Phase Information extracted by signal Mixing and demodulating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2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playEvt time="13887" objId="4"/>
        <p14:playEvt time="27429" objId="4"/>
        <p14:playEvt time="40973" objId="4"/>
        <p14:stopEvt time="44729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82A75"/>
                </a:solidFill>
              </a:rPr>
              <a:t>Lock-in Amplifier – An </a:t>
            </a:r>
            <a:r>
              <a:rPr lang="en-US" b="1" dirty="0" smtClean="0">
                <a:solidFill>
                  <a:srgbClr val="082A75"/>
                </a:solidFill>
              </a:rPr>
              <a:t>Advanced noise removing method</a:t>
            </a:r>
            <a:endParaRPr lang="en-US" b="1" dirty="0">
              <a:solidFill>
                <a:srgbClr val="082A75"/>
              </a:solidFill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b="28822"/>
          <a:stretch/>
        </p:blipFill>
        <p:spPr bwMode="auto">
          <a:xfrm>
            <a:off x="1692216" y="1814323"/>
            <a:ext cx="8807568" cy="386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37426" y="5798692"/>
            <a:ext cx="831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Lock-in amplifiers are capable of measuring the amplitude and the phase of a signal relative to a defined reference signal, even if the signal is buried in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8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566</Words>
  <Application>Microsoft Office PowerPoint</Application>
  <PresentationFormat>Widescreen</PresentationFormat>
  <Paragraphs>111</Paragraphs>
  <Slides>18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MS Mincho</vt:lpstr>
      <vt:lpstr>Symbol</vt:lpstr>
      <vt:lpstr>Times New Roman</vt:lpstr>
      <vt:lpstr>Office Theme</vt:lpstr>
      <vt:lpstr>Bitmap Image</vt:lpstr>
      <vt:lpstr>Virtual digital  signal processing  using LabVIEW </vt:lpstr>
      <vt:lpstr>Virtual instrumentation</vt:lpstr>
      <vt:lpstr> Noises</vt:lpstr>
      <vt:lpstr>Digital Filters</vt:lpstr>
      <vt:lpstr>Phasor diagram</vt:lpstr>
      <vt:lpstr>Signal Mixing</vt:lpstr>
      <vt:lpstr>Signal Mixing</vt:lpstr>
      <vt:lpstr>Extracting Phase and Amplitude information</vt:lpstr>
      <vt:lpstr>Lock-in Amplifier – An Advanced noise removing method</vt:lpstr>
      <vt:lpstr>Principle of Phase Sensitive Detection</vt:lpstr>
      <vt:lpstr>Principle of Phase Sensitive Detection</vt:lpstr>
      <vt:lpstr>Principle of Dual Phase Lock-in Amplifier</vt:lpstr>
      <vt:lpstr>100Hz signal with noise</vt:lpstr>
      <vt:lpstr>A Digital Lock-in Amplifier</vt:lpstr>
      <vt:lpstr>Application of Lock-in Amplifiers can be found in many every day Technologies, Physics and other Fields in Research</vt:lpstr>
      <vt:lpstr>AC Susceptometer – A Case Study</vt:lpstr>
      <vt:lpstr>Magnetic Phase Transition of YBCO</vt:lpstr>
      <vt:lpstr>Tasks Achieved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signal digital processing and Simulations based on LabVIEW</dc:title>
  <dc:creator>Rupesh R K</dc:creator>
  <cp:lastModifiedBy>Rupesh R K</cp:lastModifiedBy>
  <cp:revision>112</cp:revision>
  <dcterms:created xsi:type="dcterms:W3CDTF">2020-06-15T10:16:05Z</dcterms:created>
  <dcterms:modified xsi:type="dcterms:W3CDTF">2020-06-26T05:56:16Z</dcterms:modified>
</cp:coreProperties>
</file>